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6" r:id="rId1"/>
  </p:sldMasterIdLst>
  <p:notesMasterIdLst>
    <p:notesMasterId r:id="rId14"/>
  </p:notesMasterIdLst>
  <p:sldIdLst>
    <p:sldId id="256" r:id="rId2"/>
    <p:sldId id="281" r:id="rId3"/>
    <p:sldId id="278" r:id="rId4"/>
    <p:sldId id="270" r:id="rId5"/>
    <p:sldId id="282" r:id="rId6"/>
    <p:sldId id="287" r:id="rId7"/>
    <p:sldId id="283" r:id="rId8"/>
    <p:sldId id="279" r:id="rId9"/>
    <p:sldId id="280" r:id="rId10"/>
    <p:sldId id="284" r:id="rId11"/>
    <p:sldId id="285" r:id="rId12"/>
    <p:sldId id="28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00B0F0"/>
    </p:penClr>
    <p:extLst>
      <p:ext uri="{EC167BDD-8182-4AB7-AECC-EB403E3ABB37}">
        <p14:laserClr xmlns:p14="http://schemas.microsoft.com/office/powerpoint/2010/main">
          <a:srgbClr val="0000FF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FF851D-C07D-4B62-93E5-0CE0E3CE55C6}" type="datetimeFigureOut">
              <a:rPr lang="fr-FR" smtClean="0"/>
              <a:t>03/02/2022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D71D1C-DB46-4202-A349-0A2F1165A6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1567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96133-C0CA-4F70-8A12-CB7DF501C9CB}" type="datetimeFigureOut">
              <a:rPr lang="fr-FR" smtClean="0"/>
              <a:t>03/02/2022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81517-9A92-4C9D-A2D7-7128160DE3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9846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96133-C0CA-4F70-8A12-CB7DF501C9CB}" type="datetimeFigureOut">
              <a:rPr lang="fr-FR" smtClean="0"/>
              <a:t>03/02/2022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81517-9A92-4C9D-A2D7-7128160DE3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2146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96133-C0CA-4F70-8A12-CB7DF501C9CB}" type="datetimeFigureOut">
              <a:rPr lang="fr-FR" smtClean="0"/>
              <a:t>03/02/2022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81517-9A92-4C9D-A2D7-7128160DE3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22652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96133-C0CA-4F70-8A12-CB7DF501C9CB}" type="datetimeFigureOut">
              <a:rPr lang="fr-FR" smtClean="0"/>
              <a:t>03/02/2022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81517-9A92-4C9D-A2D7-7128160DE36B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562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96133-C0CA-4F70-8A12-CB7DF501C9CB}" type="datetimeFigureOut">
              <a:rPr lang="fr-FR" smtClean="0"/>
              <a:t>03/02/2022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81517-9A92-4C9D-A2D7-7128160DE3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41042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96133-C0CA-4F70-8A12-CB7DF501C9CB}" type="datetimeFigureOut">
              <a:rPr lang="fr-FR" smtClean="0"/>
              <a:t>03/02/2022</a:t>
            </a:fld>
            <a:endParaRPr 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81517-9A92-4C9D-A2D7-7128160DE3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41731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96133-C0CA-4F70-8A12-CB7DF501C9CB}" type="datetimeFigureOut">
              <a:rPr lang="fr-FR" smtClean="0"/>
              <a:t>03/02/2022</a:t>
            </a:fld>
            <a:endParaRPr 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81517-9A92-4C9D-A2D7-7128160DE3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69232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96133-C0CA-4F70-8A12-CB7DF501C9CB}" type="datetimeFigureOut">
              <a:rPr lang="fr-FR" smtClean="0"/>
              <a:t>03/02/2022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81517-9A92-4C9D-A2D7-7128160DE3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02343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96133-C0CA-4F70-8A12-CB7DF501C9CB}" type="datetimeFigureOut">
              <a:rPr lang="fr-FR" smtClean="0"/>
              <a:t>03/02/2022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81517-9A92-4C9D-A2D7-7128160DE3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9027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96133-C0CA-4F70-8A12-CB7DF501C9CB}" type="datetimeFigureOut">
              <a:rPr lang="fr-FR" smtClean="0"/>
              <a:t>03/02/2022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81517-9A92-4C9D-A2D7-7128160DE3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6571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96133-C0CA-4F70-8A12-CB7DF501C9CB}" type="datetimeFigureOut">
              <a:rPr lang="fr-FR" smtClean="0"/>
              <a:t>03/02/2022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81517-9A92-4C9D-A2D7-7128160DE3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1321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96133-C0CA-4F70-8A12-CB7DF501C9CB}" type="datetimeFigureOut">
              <a:rPr lang="fr-FR" smtClean="0"/>
              <a:t>03/02/2022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81517-9A92-4C9D-A2D7-7128160DE3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3268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96133-C0CA-4F70-8A12-CB7DF501C9CB}" type="datetimeFigureOut">
              <a:rPr lang="fr-FR" smtClean="0"/>
              <a:t>03/02/2022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81517-9A92-4C9D-A2D7-7128160DE3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9153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96133-C0CA-4F70-8A12-CB7DF501C9CB}" type="datetimeFigureOut">
              <a:rPr lang="fr-FR" smtClean="0"/>
              <a:t>03/02/2022</a:t>
            </a:fld>
            <a:endParaRPr lang="fr-F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81517-9A92-4C9D-A2D7-7128160DE3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2538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96133-C0CA-4F70-8A12-CB7DF501C9CB}" type="datetimeFigureOut">
              <a:rPr lang="fr-FR" smtClean="0"/>
              <a:t>03/02/2022</a:t>
            </a:fld>
            <a:endParaRPr lang="fr-F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81517-9A92-4C9D-A2D7-7128160DE3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4765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96133-C0CA-4F70-8A12-CB7DF501C9CB}" type="datetimeFigureOut">
              <a:rPr lang="fr-FR" smtClean="0"/>
              <a:t>03/02/2022</a:t>
            </a:fld>
            <a:endParaRPr lang="fr-F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81517-9A92-4C9D-A2D7-7128160DE3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2912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96133-C0CA-4F70-8A12-CB7DF501C9CB}" type="datetimeFigureOut">
              <a:rPr lang="fr-FR" smtClean="0"/>
              <a:t>03/02/2022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81517-9A92-4C9D-A2D7-7128160DE3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725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2000">
              <a:srgbClr val="92D050"/>
            </a:gs>
            <a:gs pos="14000">
              <a:schemeClr val="accent5">
                <a:lumMod val="0"/>
                <a:lumOff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7F96133-C0CA-4F70-8A12-CB7DF501C9CB}" type="datetimeFigureOut">
              <a:rPr lang="fr-FR" smtClean="0"/>
              <a:t>03/02/2022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081517-9A92-4C9D-A2D7-7128160DE3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55891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37" r:id="rId1"/>
    <p:sldLayoutId id="2147484038" r:id="rId2"/>
    <p:sldLayoutId id="2147484039" r:id="rId3"/>
    <p:sldLayoutId id="2147484040" r:id="rId4"/>
    <p:sldLayoutId id="2147484041" r:id="rId5"/>
    <p:sldLayoutId id="2147484042" r:id="rId6"/>
    <p:sldLayoutId id="2147484043" r:id="rId7"/>
    <p:sldLayoutId id="2147484044" r:id="rId8"/>
    <p:sldLayoutId id="2147484045" r:id="rId9"/>
    <p:sldLayoutId id="2147484046" r:id="rId10"/>
    <p:sldLayoutId id="2147484047" r:id="rId11"/>
    <p:sldLayoutId id="2147484048" r:id="rId12"/>
    <p:sldLayoutId id="2147484049" r:id="rId13"/>
    <p:sldLayoutId id="2147484050" r:id="rId14"/>
    <p:sldLayoutId id="2147484051" r:id="rId15"/>
    <p:sldLayoutId id="2147484052" r:id="rId16"/>
    <p:sldLayoutId id="214748405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8F95A584-D549-4B22-922A-818626E258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23933" y="2812774"/>
            <a:ext cx="8144134" cy="2626491"/>
          </a:xfrm>
          <a:effectLst>
            <a:outerShdw blurRad="88900" dist="38100" dir="2700000" algn="tl" rotWithShape="0">
              <a:prstClr val="black">
                <a:alpha val="3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fr-FR" sz="32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Bienvenue à </a:t>
            </a:r>
          </a:p>
          <a:p>
            <a:pPr algn="ctr"/>
            <a:r>
              <a:rPr lang="fr-FR" sz="32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l’association Neuilly golf</a:t>
            </a:r>
          </a:p>
          <a:p>
            <a:pPr algn="ctr"/>
            <a:endParaRPr lang="fr-FR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fr-FR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 4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D78CFA0A-9BB3-4B64-A639-D986C11603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9954" y="464779"/>
            <a:ext cx="4152089" cy="159464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3" name="Graphique 12">
            <a:extLst>
              <a:ext uri="{FF2B5EF4-FFF2-40B4-BE49-F238E27FC236}">
                <a16:creationId xmlns:a16="http://schemas.microsoft.com/office/drawing/2014/main" id="{68F23E1D-62E3-4269-8142-9151D863A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45105" y="4668679"/>
            <a:ext cx="2101785" cy="1724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7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017C82-818F-4448-9305-EC64E6181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bg1"/>
                </a:solidFill>
                <a:latin typeface="Century Gothic" panose="020B0502020202020204" pitchFamily="34" charset="0"/>
              </a:rPr>
              <a:t>Gestion de l’Association</a:t>
            </a:r>
            <a:br>
              <a:rPr lang="fr-FR" dirty="0">
                <a:solidFill>
                  <a:schemeClr val="bg1"/>
                </a:solidFill>
              </a:rPr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3C3D30-0B3D-47E1-A46C-003CB83221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b="1" dirty="0">
              <a:solidFill>
                <a:schemeClr val="bg1"/>
              </a:solidFill>
            </a:endParaRPr>
          </a:p>
          <a:p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69C15F-92A7-41B3-84B2-D8224547AC29}"/>
              </a:ext>
            </a:extLst>
          </p:cNvPr>
          <p:cNvSpPr/>
          <p:nvPr/>
        </p:nvSpPr>
        <p:spPr>
          <a:xfrm>
            <a:off x="1103312" y="1620965"/>
            <a:ext cx="8946541" cy="516746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fr-FR" dirty="0">
                <a:solidFill>
                  <a:schemeClr val="bg1"/>
                </a:solidFill>
              </a:rPr>
              <a:t>Neuilly Golf, association loi 1901 et reconnue par la ville comme Association municipale, est gérée par un Conseil d‘Administration.</a:t>
            </a:r>
          </a:p>
          <a:p>
            <a:pPr algn="just"/>
            <a:r>
              <a:rPr lang="fr-FR" dirty="0">
                <a:solidFill>
                  <a:schemeClr val="bg1"/>
                </a:solidFill>
              </a:rPr>
              <a:t>Composée de 10 bénévoles élus par l’AGO ; NG est régie par des Statuts et un Règlement Intérieur. Un comité de discipline indépendant du CA est appelé à statuer en cas de non respect du Règlement Intérieur.</a:t>
            </a:r>
          </a:p>
          <a:p>
            <a:pPr algn="just"/>
            <a:endParaRPr lang="fr-FR" sz="800" dirty="0">
              <a:solidFill>
                <a:schemeClr val="bg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bg1"/>
                </a:solidFill>
              </a:rPr>
              <a:t>Président : Michel Olivié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bg1"/>
                </a:solidFill>
              </a:rPr>
              <a:t>Secrétaire général : Jack Drillet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bg1"/>
                </a:solidFill>
              </a:rPr>
              <a:t>Trésorière : Michelle Drillet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bg1"/>
                </a:solidFill>
              </a:rPr>
              <a:t>Directeur sportif : Mohamed </a:t>
            </a:r>
            <a:r>
              <a:rPr lang="fr-FR" dirty="0" err="1">
                <a:solidFill>
                  <a:schemeClr val="bg1"/>
                </a:solidFill>
              </a:rPr>
              <a:t>Jaabouti</a:t>
            </a:r>
            <a:endParaRPr lang="fr-FR" dirty="0">
              <a:solidFill>
                <a:schemeClr val="bg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bg1"/>
                </a:solidFill>
              </a:rPr>
              <a:t>Relation aux entreprises : Etienne Charton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bg1"/>
                </a:solidFill>
              </a:rPr>
              <a:t>Conseil juridique : Jean Capiaux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bg1"/>
                </a:solidFill>
              </a:rPr>
              <a:t>Conseil sur la RGPD, Référente Covid : Fabienne Marquet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bg1"/>
                </a:solidFill>
              </a:rPr>
              <a:t>Conseil en organisation, créateur de la Neuilly Golf Cup : Bernard </a:t>
            </a:r>
            <a:r>
              <a:rPr lang="fr-FR" dirty="0" err="1">
                <a:solidFill>
                  <a:schemeClr val="bg1"/>
                </a:solidFill>
              </a:rPr>
              <a:t>Lepidi</a:t>
            </a:r>
            <a:endParaRPr lang="fr-FR" dirty="0">
              <a:solidFill>
                <a:schemeClr val="bg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bg1"/>
                </a:solidFill>
              </a:rPr>
              <a:t>Conseil en communication : Gérard </a:t>
            </a:r>
            <a:r>
              <a:rPr lang="fr-FR" dirty="0" err="1">
                <a:solidFill>
                  <a:schemeClr val="bg1"/>
                </a:solidFill>
              </a:rPr>
              <a:t>Lipovitch</a:t>
            </a:r>
            <a:endParaRPr lang="fr-FR" dirty="0">
              <a:solidFill>
                <a:schemeClr val="bg1"/>
              </a:solidFill>
            </a:endParaRPr>
          </a:p>
          <a:p>
            <a:pPr algn="just"/>
            <a:endParaRPr lang="fr-FR" sz="800" dirty="0">
              <a:solidFill>
                <a:schemeClr val="bg1"/>
              </a:solidFill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chemeClr val="bg1"/>
                </a:solidFill>
              </a:rPr>
              <a:t>Président d’honneur : Jean Louis Sadone, fondateur de NG en 2005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chemeClr val="bg1"/>
                </a:solidFill>
              </a:rPr>
              <a:t>Membres d’honneur : Charles-H Bachelier, Gil Catherine, Charles-H </a:t>
            </a:r>
            <a:r>
              <a:rPr lang="fr-FR" dirty="0" err="1">
                <a:solidFill>
                  <a:schemeClr val="bg1"/>
                </a:solidFill>
              </a:rPr>
              <a:t>Quélin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644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017C82-818F-4448-9305-EC64E6181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bg1"/>
                </a:solidFill>
                <a:latin typeface="Century Gothic" panose="020B0502020202020204" pitchFamily="34" charset="0"/>
              </a:rPr>
              <a:t>Contacts</a:t>
            </a:r>
            <a:br>
              <a:rPr lang="fr-FR" dirty="0">
                <a:solidFill>
                  <a:schemeClr val="bg1"/>
                </a:solidFill>
              </a:rPr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3C3D30-0B3D-47E1-A46C-003CB83221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b="1" dirty="0">
              <a:solidFill>
                <a:schemeClr val="bg1"/>
              </a:solidFill>
            </a:endParaRPr>
          </a:p>
          <a:p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69C15F-92A7-41B3-84B2-D8224547AC29}"/>
              </a:ext>
            </a:extLst>
          </p:cNvPr>
          <p:cNvSpPr/>
          <p:nvPr/>
        </p:nvSpPr>
        <p:spPr>
          <a:xfrm>
            <a:off x="1103312" y="1620966"/>
            <a:ext cx="8946541" cy="16092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dirty="0">
              <a:solidFill>
                <a:schemeClr val="bg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bg1"/>
                </a:solidFill>
              </a:rPr>
              <a:t>Michel Olivié 06 75 02 86 05 contact@neuillygolf.com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bg1"/>
                </a:solidFill>
              </a:rPr>
              <a:t>Jack Drillet 06 76 85 88 64 secretaire@neuillygolf.com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dirty="0">
              <a:solidFill>
                <a:schemeClr val="bg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bg1"/>
                </a:solidFill>
              </a:rPr>
              <a:t>Sur le site www.neuillygolf.com : Inscriptions aux sorties et compétitions, achats sur la boutique NG par paiement sécurisé.</a:t>
            </a:r>
          </a:p>
          <a:p>
            <a:pPr algn="just"/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581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3C3D30-0B3D-47E1-A46C-003CB8322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210339"/>
            <a:ext cx="11340548" cy="666967"/>
          </a:xfrm>
        </p:spPr>
        <p:txBody>
          <a:bodyPr/>
          <a:lstStyle/>
          <a:p>
            <a:pPr marL="0" indent="0">
              <a:buNone/>
            </a:pPr>
            <a:endParaRPr lang="fr-FR" b="1" dirty="0">
              <a:solidFill>
                <a:schemeClr val="bg1"/>
              </a:solidFill>
            </a:endParaRPr>
          </a:p>
          <a:p>
            <a:endParaRPr lang="fr-FR" dirty="0"/>
          </a:p>
        </p:txBody>
      </p:sp>
      <p:pic>
        <p:nvPicPr>
          <p:cNvPr id="8" name="Image 7" descr="Une image contenant ciel, extérieur, terrain, personne&#10;&#10;Description générée automatiquement">
            <a:extLst>
              <a:ext uri="{FF2B5EF4-FFF2-40B4-BE49-F238E27FC236}">
                <a16:creationId xmlns:a16="http://schemas.microsoft.com/office/drawing/2014/main" id="{4F4D0DA2-E97A-47A9-B3B3-2D7136F2D7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828" y="145192"/>
            <a:ext cx="3495261" cy="2621446"/>
          </a:xfrm>
          <a:prstGeom prst="rect">
            <a:avLst/>
          </a:prstGeom>
        </p:spPr>
      </p:pic>
      <p:pic>
        <p:nvPicPr>
          <p:cNvPr id="10" name="Image 9" descr="Une image contenant ciel, extérieur, herbe, champ&#10;&#10;Description générée automatiquement">
            <a:extLst>
              <a:ext uri="{FF2B5EF4-FFF2-40B4-BE49-F238E27FC236}">
                <a16:creationId xmlns:a16="http://schemas.microsoft.com/office/drawing/2014/main" id="{67F72205-5872-490F-A63E-47C5A18E8F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013" y="171364"/>
            <a:ext cx="2429289" cy="3239052"/>
          </a:xfrm>
          <a:prstGeom prst="rect">
            <a:avLst/>
          </a:prstGeom>
        </p:spPr>
      </p:pic>
      <p:pic>
        <p:nvPicPr>
          <p:cNvPr id="14" name="Image 13" descr="Une image contenant herbe, extérieur, ciel, arbre&#10;&#10;Description générée automatiquement">
            <a:extLst>
              <a:ext uri="{FF2B5EF4-FFF2-40B4-BE49-F238E27FC236}">
                <a16:creationId xmlns:a16="http://schemas.microsoft.com/office/drawing/2014/main" id="{E7F8F433-A6C7-4D32-BBF0-63BC2DF816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1743" y="3759187"/>
            <a:ext cx="3563441" cy="2213999"/>
          </a:xfrm>
          <a:prstGeom prst="rect">
            <a:avLst/>
          </a:prstGeom>
        </p:spPr>
      </p:pic>
      <p:pic>
        <p:nvPicPr>
          <p:cNvPr id="16" name="Image 15" descr="Une image contenant ciel, extérieur, herbe, montagne&#10;&#10;Description générée automatiquement">
            <a:extLst>
              <a:ext uri="{FF2B5EF4-FFF2-40B4-BE49-F238E27FC236}">
                <a16:creationId xmlns:a16="http://schemas.microsoft.com/office/drawing/2014/main" id="{0CE4BC8E-567C-45E2-A2E4-21DFC1D030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4" y="3760526"/>
            <a:ext cx="3548440" cy="2371093"/>
          </a:xfrm>
          <a:prstGeom prst="rect">
            <a:avLst/>
          </a:prstGeom>
        </p:spPr>
      </p:pic>
      <p:pic>
        <p:nvPicPr>
          <p:cNvPr id="18" name="Image 17" descr="Une image contenant ciel, herbe, extérieur, eau&#10;&#10;Description générée automatiquement">
            <a:extLst>
              <a:ext uri="{FF2B5EF4-FFF2-40B4-BE49-F238E27FC236}">
                <a16:creationId xmlns:a16="http://schemas.microsoft.com/office/drawing/2014/main" id="{300FE36E-0862-4BBE-8E62-62B240B17D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103" y="3760526"/>
            <a:ext cx="3563441" cy="2672581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DD205438-88C9-453F-9E01-0721D1A65148}"/>
              </a:ext>
            </a:extLst>
          </p:cNvPr>
          <p:cNvSpPr txBox="1"/>
          <p:nvPr/>
        </p:nvSpPr>
        <p:spPr>
          <a:xfrm>
            <a:off x="59465" y="2941983"/>
            <a:ext cx="8095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chemeClr val="bg1"/>
                </a:solidFill>
              </a:rPr>
              <a:t>Voyage golfique dans le golfe du Morbihan (mai 2021)  </a:t>
            </a:r>
          </a:p>
        </p:txBody>
      </p:sp>
      <p:pic>
        <p:nvPicPr>
          <p:cNvPr id="23" name="Image 22" descr="Une image contenant herbe, ciel, extérieur, champ&#10;&#10;Description générée automatiquement">
            <a:extLst>
              <a:ext uri="{FF2B5EF4-FFF2-40B4-BE49-F238E27FC236}">
                <a16:creationId xmlns:a16="http://schemas.microsoft.com/office/drawing/2014/main" id="{795CFC0E-43D4-4010-822A-C2BC5C5844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43" y="168774"/>
            <a:ext cx="3495261" cy="2623132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AD0FEF93-E6E7-4CF4-86D0-15DC0E566096}"/>
              </a:ext>
            </a:extLst>
          </p:cNvPr>
          <p:cNvSpPr txBox="1"/>
          <p:nvPr/>
        </p:nvSpPr>
        <p:spPr>
          <a:xfrm>
            <a:off x="59464" y="6433107"/>
            <a:ext cx="11575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chemeClr val="bg1"/>
                </a:solidFill>
              </a:rPr>
              <a:t>Voyage golfique en Corse-du-Sud (Juin 2021)</a:t>
            </a:r>
          </a:p>
        </p:txBody>
      </p:sp>
    </p:spTree>
    <p:extLst>
      <p:ext uri="{BB962C8B-B14F-4D97-AF65-F5344CB8AC3E}">
        <p14:creationId xmlns:p14="http://schemas.microsoft.com/office/powerpoint/2010/main" val="651804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DDBE7D-8744-4DDA-97AD-52EDDAB57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sz="2400" b="1" i="0" dirty="0">
                <a:solidFill>
                  <a:srgbClr val="444444"/>
                </a:solidFill>
                <a:effectLst/>
              </a:rPr>
              <a:t>Le cœur de Neuilly bat pour le Golf </a:t>
            </a:r>
            <a:br>
              <a:rPr lang="fr-FR" sz="2400" b="1" i="0" dirty="0">
                <a:solidFill>
                  <a:srgbClr val="444444"/>
                </a:solidFill>
                <a:effectLst/>
              </a:rPr>
            </a:br>
            <a:r>
              <a:rPr lang="fr-FR" sz="2400" b="1" i="0" dirty="0">
                <a:solidFill>
                  <a:srgbClr val="444444"/>
                </a:solidFill>
                <a:effectLst/>
              </a:rPr>
              <a:t>Venez partager avec nous votre passion sur les plus beaux parcours d’Île-de-France, de l’hexagone et au-delà</a:t>
            </a:r>
            <a:br>
              <a:rPr lang="fr-FR" sz="2400" b="1" i="0" dirty="0">
                <a:solidFill>
                  <a:srgbClr val="FF0000"/>
                </a:solidFill>
                <a:effectLst/>
              </a:rPr>
            </a:b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36E2516-FA11-4C05-A293-511900FA65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594113"/>
            <a:ext cx="9273140" cy="24106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2400" dirty="0">
                <a:solidFill>
                  <a:schemeClr val="bg1"/>
                </a:solidFill>
              </a:rPr>
              <a:t>L’association Neuilly Golf repose sur 4 piliers :</a:t>
            </a:r>
          </a:p>
          <a:p>
            <a:pPr>
              <a:buClr>
                <a:schemeClr val="bg1"/>
              </a:buClr>
              <a:buSzPct val="87000"/>
              <a:buFont typeface="Wingdings" panose="05000000000000000000" pitchFamily="2" charset="2"/>
              <a:buChar char="q"/>
            </a:pPr>
            <a:r>
              <a:rPr lang="fr-FR" dirty="0">
                <a:solidFill>
                  <a:schemeClr val="bg1"/>
                </a:solidFill>
              </a:rPr>
              <a:t>Golf Loisir avec ses 40 sorties amicales en Île de France et ses séjours plus lointains</a:t>
            </a:r>
          </a:p>
          <a:p>
            <a:pPr>
              <a:buClr>
                <a:schemeClr val="bg1"/>
              </a:buClr>
              <a:buSzPct val="87000"/>
              <a:buFont typeface="Wingdings" panose="05000000000000000000" pitchFamily="2" charset="2"/>
              <a:buChar char="q"/>
            </a:pPr>
            <a:r>
              <a:rPr lang="fr-FR" dirty="0">
                <a:solidFill>
                  <a:schemeClr val="bg1"/>
                </a:solidFill>
              </a:rPr>
              <a:t>Golf Compétition par équipes représentant NG et la Ville de Neuilly</a:t>
            </a:r>
          </a:p>
          <a:p>
            <a:pPr>
              <a:buClr>
                <a:schemeClr val="bg1"/>
              </a:buClr>
              <a:buSzPct val="87000"/>
              <a:buFont typeface="Wingdings" panose="05000000000000000000" pitchFamily="2" charset="2"/>
              <a:buChar char="q"/>
            </a:pPr>
            <a:r>
              <a:rPr lang="fr-FR" dirty="0">
                <a:solidFill>
                  <a:schemeClr val="bg1"/>
                </a:solidFill>
              </a:rPr>
              <a:t>Ecole de Golf pour les enfants et stages pendant les vacances</a:t>
            </a:r>
          </a:p>
          <a:p>
            <a:pPr>
              <a:buClr>
                <a:schemeClr val="bg1"/>
              </a:buClr>
              <a:buSzPct val="87000"/>
              <a:buFont typeface="Wingdings" panose="05000000000000000000" pitchFamily="2" charset="2"/>
              <a:buChar char="q"/>
            </a:pPr>
            <a:r>
              <a:rPr lang="fr-FR" dirty="0">
                <a:solidFill>
                  <a:schemeClr val="bg1"/>
                </a:solidFill>
              </a:rPr>
              <a:t>Rencontres festives</a:t>
            </a:r>
          </a:p>
          <a:p>
            <a:pPr marL="0" indent="0">
              <a:buClrTx/>
              <a:buNone/>
            </a:pP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810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017C82-818F-4448-9305-EC64E6181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Golf Loisir</a:t>
            </a:r>
            <a:br>
              <a:rPr lang="fr-FR" dirty="0">
                <a:solidFill>
                  <a:schemeClr val="bg1"/>
                </a:solidFill>
              </a:rPr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3C3D30-0B3D-47E1-A46C-003CB83221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b="1" dirty="0">
              <a:solidFill>
                <a:schemeClr val="bg1"/>
              </a:solidFill>
            </a:endParaRPr>
          </a:p>
          <a:p>
            <a:endParaRPr lang="fr-FR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A0B8CC2-D4A5-44CC-ADCB-12DB7DF1D2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344961"/>
              </p:ext>
            </p:extLst>
          </p:nvPr>
        </p:nvGraphicFramePr>
        <p:xfrm>
          <a:off x="1103312" y="3478999"/>
          <a:ext cx="8946541" cy="22624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946541">
                  <a:extLst>
                    <a:ext uri="{9D8B030D-6E8A-4147-A177-3AD203B41FA5}">
                      <a16:colId xmlns:a16="http://schemas.microsoft.com/office/drawing/2014/main" val="2130291886"/>
                    </a:ext>
                  </a:extLst>
                </a:gridCol>
              </a:tblGrid>
              <a:tr h="625862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Golfs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48182892"/>
                  </a:ext>
                </a:extLst>
              </a:tr>
              <a:tr h="1636614"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Apremont, Cély, Raray, Béthemont, Feucherolles, Forêt de Chantilly,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Belle Fontaine, Marivaux, Forges les Bains, Mont Griffon,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Fourqueux, Rochefort, Saint Marc, Vaucouleurs, Ormesson,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Domont, …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Séjours : Golfe du Morbihan, Corse, Côte d‘Opale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2466898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1469C15F-92A7-41B3-84B2-D8224547AC29}"/>
              </a:ext>
            </a:extLst>
          </p:cNvPr>
          <p:cNvSpPr/>
          <p:nvPr/>
        </p:nvSpPr>
        <p:spPr>
          <a:xfrm>
            <a:off x="1103312" y="1620965"/>
            <a:ext cx="8946541" cy="15703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Neuilly Golf vous propose au cours de l’année une quarantaine de sorties amicales sur les golfs de la région parisienne, en semaine et week-end, et plusieurs voyages golfiques en France et à l’étranger.</a:t>
            </a:r>
          </a:p>
        </p:txBody>
      </p:sp>
    </p:spTree>
    <p:extLst>
      <p:ext uri="{BB962C8B-B14F-4D97-AF65-F5344CB8AC3E}">
        <p14:creationId xmlns:p14="http://schemas.microsoft.com/office/powerpoint/2010/main" val="3025135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017C82-818F-4448-9305-EC64E6181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Golf Compétition</a:t>
            </a:r>
            <a:br>
              <a:rPr lang="fr-FR" dirty="0">
                <a:solidFill>
                  <a:schemeClr val="bg1"/>
                </a:solidFill>
              </a:rPr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3C3D30-0B3D-47E1-A46C-003CB83221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b="1" dirty="0">
              <a:solidFill>
                <a:schemeClr val="bg1"/>
              </a:solidFill>
            </a:endParaRPr>
          </a:p>
          <a:p>
            <a:endParaRPr lang="fr-FR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A0B8CC2-D4A5-44CC-ADCB-12DB7DF1D2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3491976"/>
              </p:ext>
            </p:extLst>
          </p:nvPr>
        </p:nvGraphicFramePr>
        <p:xfrm>
          <a:off x="1103312" y="3478998"/>
          <a:ext cx="8946541" cy="274606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946541">
                  <a:extLst>
                    <a:ext uri="{9D8B030D-6E8A-4147-A177-3AD203B41FA5}">
                      <a16:colId xmlns:a16="http://schemas.microsoft.com/office/drawing/2014/main" val="2130291886"/>
                    </a:ext>
                  </a:extLst>
                </a:gridCol>
              </a:tblGrid>
              <a:tr h="615924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Compétitions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48182892"/>
                  </a:ext>
                </a:extLst>
              </a:tr>
              <a:tr h="21301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Master U Cup (UGolf)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Open U Cup (UGolf)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Challenge Séniors (UGolf)</a:t>
                      </a:r>
                    </a:p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Challenge Inter-Entreprise (Bluegreen)</a:t>
                      </a:r>
                    </a:p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Buzz’ Cup (Open Golf Club)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Challenge des 36 communes des Hauts-de-Seine (Ligue de golf 92)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     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2466898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1469C15F-92A7-41B3-84B2-D8224547AC29}"/>
              </a:ext>
            </a:extLst>
          </p:cNvPr>
          <p:cNvSpPr/>
          <p:nvPr/>
        </p:nvSpPr>
        <p:spPr>
          <a:xfrm>
            <a:off x="1103312" y="1620965"/>
            <a:ext cx="8946541" cy="15703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Neuilly Golf vous propose de participer et de représenter l’Association à de nombreuses compétitions par équipes tout au long de l’année.</a:t>
            </a:r>
          </a:p>
          <a:p>
            <a:pPr algn="ctr"/>
            <a:r>
              <a:rPr lang="fr-FR" dirty="0">
                <a:solidFill>
                  <a:schemeClr val="bg1"/>
                </a:solidFill>
              </a:rPr>
              <a:t>Vous pourrez y participer pour une ou plusieurs épreuves (aucune contrainte!).</a:t>
            </a:r>
          </a:p>
        </p:txBody>
      </p:sp>
    </p:spTree>
    <p:extLst>
      <p:ext uri="{BB962C8B-B14F-4D97-AF65-F5344CB8AC3E}">
        <p14:creationId xmlns:p14="http://schemas.microsoft.com/office/powerpoint/2010/main" val="4209521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017C82-818F-4448-9305-EC64E6181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Ecole de Golf</a:t>
            </a:r>
            <a:br>
              <a:rPr lang="fr-FR" dirty="0">
                <a:solidFill>
                  <a:schemeClr val="bg1"/>
                </a:solidFill>
              </a:rPr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3C3D30-0B3D-47E1-A46C-003CB83221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b="1" dirty="0">
              <a:solidFill>
                <a:schemeClr val="bg1"/>
              </a:solidFill>
            </a:endParaRPr>
          </a:p>
          <a:p>
            <a:endParaRPr lang="fr-FR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A0B8CC2-D4A5-44CC-ADCB-12DB7DF1D2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880372"/>
              </p:ext>
            </p:extLst>
          </p:nvPr>
        </p:nvGraphicFramePr>
        <p:xfrm>
          <a:off x="1103312" y="3478998"/>
          <a:ext cx="8946541" cy="317624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946541">
                  <a:extLst>
                    <a:ext uri="{9D8B030D-6E8A-4147-A177-3AD203B41FA5}">
                      <a16:colId xmlns:a16="http://schemas.microsoft.com/office/drawing/2014/main" val="2130291886"/>
                    </a:ext>
                  </a:extLst>
                </a:gridCol>
              </a:tblGrid>
              <a:tr h="615924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Centre d’entrainement au stade Monclar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48182892"/>
                  </a:ext>
                </a:extLst>
              </a:tr>
              <a:tr h="2130140"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fr-FR" sz="1800" b="0" i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24 séances (hors vacances scolaires)</a:t>
                      </a:r>
                      <a:endParaRPr lang="fr-FR" b="0" i="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marL="571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fr-FR" sz="1800" b="0" i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 sortie sur un parcours 9 trous chaque trimestre</a:t>
                      </a:r>
                      <a:endParaRPr lang="fr-FR" b="0" i="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marL="571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fr-FR" sz="1800" b="0" i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Les cours sont structurés de façon à amener les enfants à des niveaux leur permettant d’acquérir un drapeau de couleur (niveaux officiels de la FFGolf)</a:t>
                      </a:r>
                      <a:endParaRPr lang="fr-FR" b="0" i="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marL="571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fr-FR" sz="1800" b="0" i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Les groupes sont répartis en fonction des âges et des niveaux, les mercredis et samedis après-midi</a:t>
                      </a:r>
                      <a:endParaRPr lang="fr-FR" b="0" i="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marL="571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fr-FR" sz="1800" b="0" i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Les clubs et balles sont fournis pendant les séances d’enseignement la première année</a:t>
                      </a:r>
                      <a:endParaRPr lang="fr-FR" b="0" i="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marL="571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fr-FR" sz="1800" b="0" i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Petits groupes de 6 enfants</a:t>
                      </a:r>
                      <a:endParaRPr lang="fr-FR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2466898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1469C15F-92A7-41B3-84B2-D8224547AC29}"/>
              </a:ext>
            </a:extLst>
          </p:cNvPr>
          <p:cNvSpPr/>
          <p:nvPr/>
        </p:nvSpPr>
        <p:spPr>
          <a:xfrm>
            <a:off x="1103312" y="1630904"/>
            <a:ext cx="8946541" cy="1798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b="0" i="0" dirty="0">
              <a:solidFill>
                <a:schemeClr val="bg1"/>
              </a:solidFill>
              <a:effectLst/>
            </a:endParaRPr>
          </a:p>
          <a:p>
            <a:pPr algn="ctr"/>
            <a:r>
              <a:rPr lang="fr-FR" b="0" i="0" dirty="0">
                <a:solidFill>
                  <a:schemeClr val="bg1"/>
                </a:solidFill>
                <a:effectLst/>
              </a:rPr>
              <a:t>Neuilly Golf propose aux enfants de 6 à 15 ans de s’initier et de se perfectionner aux plaisirs du golf de septembre à juin.</a:t>
            </a:r>
          </a:p>
          <a:p>
            <a:pPr algn="ctr"/>
            <a:r>
              <a:rPr lang="fr-FR" dirty="0">
                <a:solidFill>
                  <a:schemeClr val="bg1"/>
                </a:solidFill>
              </a:rPr>
              <a:t>Les cours sont dispensés par des professeurs diplômés.</a:t>
            </a:r>
          </a:p>
          <a:p>
            <a:pPr algn="ctr"/>
            <a:r>
              <a:rPr lang="fr-FR" dirty="0">
                <a:solidFill>
                  <a:schemeClr val="bg1"/>
                </a:solidFill>
              </a:rPr>
              <a:t>De plus, Neuilly Golf propose des stages pendant les vacances scolaires.</a:t>
            </a:r>
          </a:p>
          <a:p>
            <a:pPr algn="ctr"/>
            <a:r>
              <a:rPr lang="fr-FR" dirty="0">
                <a:solidFill>
                  <a:schemeClr val="bg1"/>
                </a:solidFill>
              </a:rPr>
              <a:t>NG s’attache auprès des services de la Mairie à développer les installations d’entrainement</a:t>
            </a:r>
          </a:p>
          <a:p>
            <a:pPr algn="ctr"/>
            <a:endParaRPr lang="fr-FR" b="0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94750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017C82-818F-4448-9305-EC64E6181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Cours pour Adultes</a:t>
            </a:r>
            <a:br>
              <a:rPr lang="fr-FR" dirty="0">
                <a:solidFill>
                  <a:schemeClr val="bg1"/>
                </a:solidFill>
              </a:rPr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3C3D30-0B3D-47E1-A46C-003CB83221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b="1" dirty="0">
              <a:solidFill>
                <a:schemeClr val="bg1"/>
              </a:solidFill>
            </a:endParaRPr>
          </a:p>
          <a:p>
            <a:endParaRPr lang="fr-FR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A0B8CC2-D4A5-44CC-ADCB-12DB7DF1D2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2326103"/>
              </p:ext>
            </p:extLst>
          </p:nvPr>
        </p:nvGraphicFramePr>
        <p:xfrm>
          <a:off x="1118681" y="3478998"/>
          <a:ext cx="8931172" cy="317624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931172">
                  <a:extLst>
                    <a:ext uri="{9D8B030D-6E8A-4147-A177-3AD203B41FA5}">
                      <a16:colId xmlns:a16="http://schemas.microsoft.com/office/drawing/2014/main" val="2130291886"/>
                    </a:ext>
                  </a:extLst>
                </a:gridCol>
              </a:tblGrid>
              <a:tr h="615924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Golf de Longchamp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48182892"/>
                  </a:ext>
                </a:extLst>
              </a:tr>
              <a:tr h="21301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Cours particuliers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Cours en duo (couple)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Cours à thèmes par mini groupe de 3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Stages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800" b="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Conditions</a:t>
                      </a:r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: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Être adhérent de l'association Neuilly Golf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Être en possession de la carte "Society" du golf de Longchamp (tarif négocié entre NG et le golf)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2466898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1469C15F-92A7-41B3-84B2-D8224547AC29}"/>
              </a:ext>
            </a:extLst>
          </p:cNvPr>
          <p:cNvSpPr/>
          <p:nvPr/>
        </p:nvSpPr>
        <p:spPr>
          <a:xfrm>
            <a:off x="1103312" y="1630904"/>
            <a:ext cx="8946541" cy="1798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b="0" i="0" dirty="0">
              <a:solidFill>
                <a:schemeClr val="bg1"/>
              </a:solidFill>
              <a:effectLst/>
            </a:endParaRPr>
          </a:p>
          <a:p>
            <a:pPr algn="ctr"/>
            <a:r>
              <a:rPr lang="fr-FR" sz="1800" b="0" i="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Neuilly Golf vous propose de vous perfectionner au golf de Longchamp (hippodrome) avec M. Jean-Philippe Serres, professeur diplômé d'état, à des tarifs préférentiels.</a:t>
            </a:r>
          </a:p>
        </p:txBody>
      </p:sp>
    </p:spTree>
    <p:extLst>
      <p:ext uri="{BB962C8B-B14F-4D97-AF65-F5344CB8AC3E}">
        <p14:creationId xmlns:p14="http://schemas.microsoft.com/office/powerpoint/2010/main" val="108117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017C82-818F-4448-9305-EC64E6181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Rencontres festives</a:t>
            </a:r>
            <a:br>
              <a:rPr lang="fr-FR" dirty="0">
                <a:solidFill>
                  <a:schemeClr val="bg1"/>
                </a:solidFill>
              </a:rPr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3C3D30-0B3D-47E1-A46C-003CB83221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b="1" dirty="0">
              <a:solidFill>
                <a:schemeClr val="bg1"/>
              </a:solidFill>
            </a:endParaRPr>
          </a:p>
          <a:p>
            <a:endParaRPr lang="fr-FR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A0B8CC2-D4A5-44CC-ADCB-12DB7DF1D2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3760015"/>
              </p:ext>
            </p:extLst>
          </p:nvPr>
        </p:nvGraphicFramePr>
        <p:xfrm>
          <a:off x="1103312" y="3478998"/>
          <a:ext cx="8946541" cy="274606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946541">
                  <a:extLst>
                    <a:ext uri="{9D8B030D-6E8A-4147-A177-3AD203B41FA5}">
                      <a16:colId xmlns:a16="http://schemas.microsoft.com/office/drawing/2014/main" val="2130291886"/>
                    </a:ext>
                  </a:extLst>
                </a:gridCol>
              </a:tblGrid>
              <a:tr h="615924">
                <a:tc>
                  <a:txBody>
                    <a:bodyPr/>
                    <a:lstStyle/>
                    <a:p>
                      <a:pPr algn="ctr"/>
                      <a:r>
                        <a:rPr lang="fr-FR" dirty="0" err="1"/>
                        <a:t>AfterGolf</a:t>
                      </a:r>
                      <a:r>
                        <a:rPr lang="fr-FR" dirty="0"/>
                        <a:t> !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48182892"/>
                  </a:ext>
                </a:extLst>
              </a:tr>
              <a:tr h="2130140"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Tous les 1</a:t>
                      </a:r>
                      <a:r>
                        <a:rPr lang="fr-FR" sz="1800" b="0" i="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ers</a:t>
                      </a:r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fr-FR" sz="18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jeudis soirs de </a:t>
                      </a:r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chaque mois a lieu au Café-Restaurant du golf de Paris Longchamp (hippodrome de </a:t>
                      </a:r>
                      <a:r>
                        <a:rPr lang="fr-FR" sz="18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Longchamp) </a:t>
                      </a:r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votre "</a:t>
                      </a:r>
                      <a:r>
                        <a:rPr lang="fr-FR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AfterGolf</a:t>
                      </a:r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! ".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Une bonne occasion pour se rencontrer, pour partager une bière, un verre de vin ou bien d'autres breuvages entre golfeurs. Vos amis peuvent vous accompagner.    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2466898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1469C15F-92A7-41B3-84B2-D8224547AC29}"/>
              </a:ext>
            </a:extLst>
          </p:cNvPr>
          <p:cNvSpPr/>
          <p:nvPr/>
        </p:nvSpPr>
        <p:spPr>
          <a:xfrm>
            <a:off x="1103312" y="1630904"/>
            <a:ext cx="8946541" cy="15703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Neuilly Golf organise régulièrement des dîners amicaux dans différents restaurants de Neuilly. </a:t>
            </a:r>
          </a:p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Ces dîners sont agrémentés d’une prestation musicale ou culturelle. </a:t>
            </a:r>
          </a:p>
        </p:txBody>
      </p:sp>
    </p:spTree>
    <p:extLst>
      <p:ext uri="{BB962C8B-B14F-4D97-AF65-F5344CB8AC3E}">
        <p14:creationId xmlns:p14="http://schemas.microsoft.com/office/powerpoint/2010/main" val="3557386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017C82-818F-4448-9305-EC64E6181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Sorties individuelles</a:t>
            </a:r>
            <a:br>
              <a:rPr lang="fr-FR" dirty="0">
                <a:solidFill>
                  <a:schemeClr val="bg1"/>
                </a:solidFill>
              </a:rPr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3C3D30-0B3D-47E1-A46C-003CB83221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b="1" dirty="0">
              <a:solidFill>
                <a:schemeClr val="bg1"/>
              </a:solidFill>
            </a:endParaRPr>
          </a:p>
          <a:p>
            <a:endParaRPr lang="fr-FR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A0B8CC2-D4A5-44CC-ADCB-12DB7DF1D2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9989001"/>
              </p:ext>
            </p:extLst>
          </p:nvPr>
        </p:nvGraphicFramePr>
        <p:xfrm>
          <a:off x="1103312" y="3478999"/>
          <a:ext cx="8946541" cy="236322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946541">
                  <a:extLst>
                    <a:ext uri="{9D8B030D-6E8A-4147-A177-3AD203B41FA5}">
                      <a16:colId xmlns:a16="http://schemas.microsoft.com/office/drawing/2014/main" val="2130291886"/>
                    </a:ext>
                  </a:extLst>
                </a:gridCol>
              </a:tblGrid>
              <a:tr h="625862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Golfs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48182892"/>
                  </a:ext>
                </a:extLst>
              </a:tr>
              <a:tr h="1636614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Réseau Bluegreen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Réseau Golfy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Partenariat : golfs de Cély, Marivaux, Mont Griffon, Fourqueux, Golf National, Paris Country Club, Chaumont-en-Vexin, Forges-les-Bains, …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Partenariat : golf de Paris Longchamp, centre d’entrainement et de cours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2466898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1469C15F-92A7-41B3-84B2-D8224547AC29}"/>
              </a:ext>
            </a:extLst>
          </p:cNvPr>
          <p:cNvSpPr/>
          <p:nvPr/>
        </p:nvSpPr>
        <p:spPr>
          <a:xfrm>
            <a:off x="1103312" y="1620965"/>
            <a:ext cx="8946541" cy="15703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Neuilly Golf permet à ses adhérents d’obtenir des green-fees à tarif négocié sur de nombreux parcours.</a:t>
            </a:r>
          </a:p>
          <a:p>
            <a:pPr algn="ctr"/>
            <a:r>
              <a:rPr lang="fr-FR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7188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017C82-818F-4448-9305-EC64E6181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Boutique Neuilly Golf</a:t>
            </a:r>
            <a:br>
              <a:rPr lang="fr-FR" dirty="0">
                <a:solidFill>
                  <a:schemeClr val="bg1"/>
                </a:solidFill>
              </a:rPr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3C3D30-0B3D-47E1-A46C-003CB83221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b="1" dirty="0">
              <a:solidFill>
                <a:schemeClr val="bg1"/>
              </a:solidFill>
            </a:endParaRPr>
          </a:p>
          <a:p>
            <a:endParaRPr lang="fr-FR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A0B8CC2-D4A5-44CC-ADCB-12DB7DF1D2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5015579"/>
              </p:ext>
            </p:extLst>
          </p:nvPr>
        </p:nvGraphicFramePr>
        <p:xfrm>
          <a:off x="1103312" y="3478999"/>
          <a:ext cx="8946541" cy="291186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946541">
                  <a:extLst>
                    <a:ext uri="{9D8B030D-6E8A-4147-A177-3AD203B41FA5}">
                      <a16:colId xmlns:a16="http://schemas.microsoft.com/office/drawing/2014/main" val="2130291886"/>
                    </a:ext>
                  </a:extLst>
                </a:gridCol>
              </a:tblGrid>
              <a:tr h="625862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Boutique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48182892"/>
                  </a:ext>
                </a:extLst>
              </a:tr>
              <a:tr h="1636614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Licence FFGolf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Green-fees (Bluegreen, Paris Country Club)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Carte Golfy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Seau de practice Bluegreen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Vêtements logotés NG (casquette, visière, polo, doudoune)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Balles Wilson Ultra logotées 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…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2466898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1469C15F-92A7-41B3-84B2-D8224547AC29}"/>
              </a:ext>
            </a:extLst>
          </p:cNvPr>
          <p:cNvSpPr/>
          <p:nvPr/>
        </p:nvSpPr>
        <p:spPr>
          <a:xfrm>
            <a:off x="1103312" y="1620965"/>
            <a:ext cx="8946541" cy="15703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</a:endParaRPr>
          </a:p>
          <a:p>
            <a:pPr algn="ctr"/>
            <a:r>
              <a:rPr lang="fr-FR" dirty="0">
                <a:solidFill>
                  <a:schemeClr val="bg1"/>
                </a:solidFill>
              </a:rPr>
              <a:t>Grâce au paiement sécurisé de notre site Neuilly Golf, la boutique vous propose de nombreux articles.</a:t>
            </a:r>
          </a:p>
          <a:p>
            <a:pPr algn="ctr"/>
            <a:endParaRPr lang="fr-FR" dirty="0">
              <a:solidFill>
                <a:schemeClr val="bg1"/>
              </a:solidFill>
            </a:endParaRPr>
          </a:p>
          <a:p>
            <a:pPr algn="ctr"/>
            <a:r>
              <a:rPr lang="fr-FR" dirty="0">
                <a:solidFill>
                  <a:schemeClr val="bg1"/>
                </a:solidFill>
              </a:rPr>
              <a:t>*</a:t>
            </a:r>
            <a:r>
              <a:rPr lang="fr-FR" i="1" dirty="0">
                <a:solidFill>
                  <a:schemeClr val="bg1"/>
                </a:solidFill>
              </a:rPr>
              <a:t>Magasins </a:t>
            </a:r>
            <a:r>
              <a:rPr lang="fr-FR" i="1" dirty="0" err="1">
                <a:solidFill>
                  <a:schemeClr val="bg1"/>
                </a:solidFill>
              </a:rPr>
              <a:t>Golfplus</a:t>
            </a:r>
            <a:r>
              <a:rPr lang="fr-FR" i="1" dirty="0">
                <a:solidFill>
                  <a:schemeClr val="bg1"/>
                </a:solidFill>
              </a:rPr>
              <a:t>, remise sur de nombreux articles de golf, vêtements et atelier (sur présentation de la carte membre NG). </a:t>
            </a:r>
          </a:p>
          <a:p>
            <a:pPr algn="ctr"/>
            <a:r>
              <a:rPr lang="fr-FR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73664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33140</TotalTime>
  <Words>932</Words>
  <Application>Microsoft Office PowerPoint</Application>
  <PresentationFormat>Grand écran</PresentationFormat>
  <Paragraphs>104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20" baseType="lpstr">
      <vt:lpstr>Arial</vt:lpstr>
      <vt:lpstr>Calibri</vt:lpstr>
      <vt:lpstr>Century Gothic</vt:lpstr>
      <vt:lpstr>Courier New</vt:lpstr>
      <vt:lpstr>Times New Roman</vt:lpstr>
      <vt:lpstr>Wingdings</vt:lpstr>
      <vt:lpstr>Wingdings 3</vt:lpstr>
      <vt:lpstr>Ion</vt:lpstr>
      <vt:lpstr>Présentation PowerPoint</vt:lpstr>
      <vt:lpstr>Le cœur de Neuilly bat pour le Golf  Venez partager avec nous votre passion sur les plus beaux parcours d’Île-de-France, de l’hexagone et au-delà </vt:lpstr>
      <vt:lpstr>Golf Loisir </vt:lpstr>
      <vt:lpstr>Golf Compétition </vt:lpstr>
      <vt:lpstr>Ecole de Golf </vt:lpstr>
      <vt:lpstr>Cours pour Adultes </vt:lpstr>
      <vt:lpstr>Rencontres festives </vt:lpstr>
      <vt:lpstr>Sorties individuelles </vt:lpstr>
      <vt:lpstr>Boutique Neuilly Golf </vt:lpstr>
      <vt:lpstr>Gestion de l’Association </vt:lpstr>
      <vt:lpstr>Contacts 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Neuilly Golf</dc:title>
  <dc:creator>jack drillet</dc:creator>
  <cp:lastModifiedBy>jack drillet</cp:lastModifiedBy>
  <cp:revision>141</cp:revision>
  <dcterms:created xsi:type="dcterms:W3CDTF">2019-05-23T10:18:21Z</dcterms:created>
  <dcterms:modified xsi:type="dcterms:W3CDTF">2022-02-03T16:16:36Z</dcterms:modified>
</cp:coreProperties>
</file>